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A2BF5EB-39E3-4E04-829A-2B2156471E26}" type="datetimeFigureOut">
              <a:rPr lang="ar-IQ" smtClean="0"/>
              <a:pPr/>
              <a:t>10/07/1437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849BEA7-8CB4-43D5-BC08-B6D54FB2A09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A2BF5EB-39E3-4E04-829A-2B2156471E26}" type="datetimeFigureOut">
              <a:rPr lang="ar-IQ" smtClean="0"/>
              <a:pPr/>
              <a:t>10/07/1437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849BEA7-8CB4-43D5-BC08-B6D54FB2A09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A2BF5EB-39E3-4E04-829A-2B2156471E26}" type="datetimeFigureOut">
              <a:rPr lang="ar-IQ" smtClean="0"/>
              <a:pPr/>
              <a:t>10/07/1437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849BEA7-8CB4-43D5-BC08-B6D54FB2A09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A2BF5EB-39E3-4E04-829A-2B2156471E26}" type="datetimeFigureOut">
              <a:rPr lang="ar-IQ" smtClean="0"/>
              <a:pPr/>
              <a:t>10/07/1437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849BEA7-8CB4-43D5-BC08-B6D54FB2A09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2BF5EB-39E3-4E04-829A-2B2156471E26}" type="datetimeFigureOut">
              <a:rPr lang="ar-IQ" smtClean="0"/>
              <a:pPr/>
              <a:t>10/07/1437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849BEA7-8CB4-43D5-BC08-B6D54FB2A096}"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A2BF5EB-39E3-4E04-829A-2B2156471E26}" type="datetimeFigureOut">
              <a:rPr lang="ar-IQ" smtClean="0"/>
              <a:pPr/>
              <a:t>10/07/1437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849BEA7-8CB4-43D5-BC08-B6D54FB2A09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A2BF5EB-39E3-4E04-829A-2B2156471E26}" type="datetimeFigureOut">
              <a:rPr lang="ar-IQ" smtClean="0"/>
              <a:pPr/>
              <a:t>10/07/1437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849BEA7-8CB4-43D5-BC08-B6D54FB2A096}"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A2BF5EB-39E3-4E04-829A-2B2156471E26}" type="datetimeFigureOut">
              <a:rPr lang="ar-IQ" smtClean="0"/>
              <a:pPr/>
              <a:t>10/07/1437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849BEA7-8CB4-43D5-BC08-B6D54FB2A09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2BF5EB-39E3-4E04-829A-2B2156471E26}" type="datetimeFigureOut">
              <a:rPr lang="ar-IQ" smtClean="0"/>
              <a:pPr/>
              <a:t>10/07/1437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849BEA7-8CB4-43D5-BC08-B6D54FB2A09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2BF5EB-39E3-4E04-829A-2B2156471E26}" type="datetimeFigureOut">
              <a:rPr lang="ar-IQ" smtClean="0"/>
              <a:pPr/>
              <a:t>10/07/1437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849BEA7-8CB4-43D5-BC08-B6D54FB2A096}"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2BF5EB-39E3-4E04-829A-2B2156471E26}" type="datetimeFigureOut">
              <a:rPr lang="ar-IQ" smtClean="0"/>
              <a:pPr/>
              <a:t>10/07/1437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849BEA7-8CB4-43D5-BC08-B6D54FB2A096}"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A2BF5EB-39E3-4E04-829A-2B2156471E26}" type="datetimeFigureOut">
              <a:rPr lang="ar-IQ" smtClean="0"/>
              <a:pPr/>
              <a:t>10/07/1437</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849BEA7-8CB4-43D5-BC08-B6D54FB2A096}"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940152" y="273050"/>
            <a:ext cx="2736304" cy="1162050"/>
          </a:xfrm>
        </p:spPr>
        <p:txBody>
          <a:bodyPr anchor="ctr">
            <a:normAutofit/>
          </a:bodyPr>
          <a:lstStyle/>
          <a:p>
            <a:pPr algn="ctr" rtl="0"/>
            <a:r>
              <a:rPr lang="en-US" sz="3200" i="1" dirty="0" smtClean="0"/>
              <a:t>Genus</a:t>
            </a:r>
            <a:br>
              <a:rPr lang="en-US" sz="3200" i="1" dirty="0" smtClean="0"/>
            </a:br>
            <a:r>
              <a:rPr lang="en-US" sz="3200" i="1" dirty="0" err="1" smtClean="0"/>
              <a:t>Burkholderia</a:t>
            </a:r>
            <a:endParaRPr lang="ar-IQ" sz="3200" dirty="0"/>
          </a:p>
        </p:txBody>
      </p:sp>
      <p:pic>
        <p:nvPicPr>
          <p:cNvPr id="7" name="Content Placeholder 6" descr="Burkholderia_pseudomallei_01.jpg"/>
          <p:cNvPicPr>
            <a:picLocks noGrp="1" noChangeAspect="1"/>
          </p:cNvPicPr>
          <p:nvPr>
            <p:ph idx="1"/>
          </p:nvPr>
        </p:nvPicPr>
        <p:blipFill>
          <a:blip r:embed="rId3" cstate="print"/>
          <a:stretch>
            <a:fillRect/>
          </a:stretch>
        </p:blipFill>
        <p:spPr>
          <a:xfrm>
            <a:off x="5652120" y="1844825"/>
            <a:ext cx="3240360" cy="3875752"/>
          </a:xfrm>
        </p:spPr>
      </p:pic>
      <p:sp>
        <p:nvSpPr>
          <p:cNvPr id="6" name="Text Placeholder 5"/>
          <p:cNvSpPr>
            <a:spLocks noGrp="1"/>
          </p:cNvSpPr>
          <p:nvPr>
            <p:ph type="body" sz="half" idx="2"/>
          </p:nvPr>
        </p:nvSpPr>
        <p:spPr>
          <a:xfrm>
            <a:off x="179512" y="260648"/>
            <a:ext cx="5472608" cy="6192688"/>
          </a:xfrm>
        </p:spPr>
        <p:txBody>
          <a:bodyPr>
            <a:normAutofit/>
          </a:bodyPr>
          <a:lstStyle/>
          <a:p>
            <a:pPr algn="just" rtl="0"/>
            <a:r>
              <a:rPr lang="en-US" sz="2000" b="1" dirty="0" smtClean="0"/>
              <a:t>	Is </a:t>
            </a:r>
            <a:r>
              <a:rPr lang="en-US" sz="2000" b="1" dirty="0"/>
              <a:t>an environmental organism that can grow in water, soil, plants, </a:t>
            </a:r>
            <a:r>
              <a:rPr lang="en-US" sz="2000" b="1" dirty="0" smtClean="0"/>
              <a:t>animals &amp; </a:t>
            </a:r>
            <a:r>
              <a:rPr lang="en-US" sz="2000" b="1" dirty="0"/>
              <a:t>decaying materials</a:t>
            </a:r>
            <a:r>
              <a:rPr lang="en-US" sz="2000" b="1" dirty="0" smtClean="0"/>
              <a:t>. It include more than 30 species, of which only </a:t>
            </a:r>
            <a:r>
              <a:rPr lang="en-US" sz="2000" b="1" i="1" dirty="0" smtClean="0"/>
              <a:t>B. </a:t>
            </a:r>
            <a:r>
              <a:rPr lang="en-US" sz="2000" b="1" i="1" dirty="0" err="1" smtClean="0"/>
              <a:t>mallei</a:t>
            </a:r>
            <a:r>
              <a:rPr lang="en-US" sz="2000" b="1" i="1" dirty="0" smtClean="0"/>
              <a:t> &amp; B. </a:t>
            </a:r>
            <a:r>
              <a:rPr lang="en-US" sz="2000" b="1" i="1" dirty="0" err="1" smtClean="0"/>
              <a:t>pseudomallei</a:t>
            </a:r>
            <a:r>
              <a:rPr lang="en-US" sz="2000" b="1" dirty="0" smtClean="0"/>
              <a:t> are animal pathogens. </a:t>
            </a:r>
          </a:p>
          <a:p>
            <a:pPr algn="just" rtl="0"/>
            <a:r>
              <a:rPr lang="en-US" sz="2000" b="1" dirty="0" smtClean="0"/>
              <a:t>	Because </a:t>
            </a:r>
            <a:r>
              <a:rPr lang="en-US" sz="2000" b="1" i="1" dirty="0" smtClean="0"/>
              <a:t>B. </a:t>
            </a:r>
            <a:r>
              <a:rPr lang="en-US" sz="2000" b="1" i="1" dirty="0" err="1" smtClean="0"/>
              <a:t>Mallei</a:t>
            </a:r>
            <a:r>
              <a:rPr lang="en-US" sz="2000" b="1" i="1" dirty="0" smtClean="0"/>
              <a:t> </a:t>
            </a:r>
            <a:r>
              <a:rPr lang="en-US" sz="2000" b="1" dirty="0" smtClean="0"/>
              <a:t>can be transmitted by aerosol, it  has been used as a </a:t>
            </a:r>
            <a:r>
              <a:rPr lang="en-US" sz="2000" b="1" dirty="0" err="1" smtClean="0"/>
              <a:t>bioweapons</a:t>
            </a:r>
            <a:r>
              <a:rPr lang="en-US" sz="2000" b="1" dirty="0" smtClean="0"/>
              <a:t> by many programs. Both bacteria are so extraordinary dangerous in a laboratory settings, </a:t>
            </a:r>
            <a:r>
              <a:rPr lang="en-US" sz="2000" b="1" dirty="0" err="1" smtClean="0"/>
              <a:t>biosafty</a:t>
            </a:r>
            <a:r>
              <a:rPr lang="en-US" sz="2000" b="1" dirty="0" smtClean="0"/>
              <a:t> level 3 precautions should be followed.</a:t>
            </a:r>
          </a:p>
          <a:p>
            <a:pPr algn="just" rtl="0"/>
            <a:r>
              <a:rPr lang="en-US" sz="2000" b="1" dirty="0" smtClean="0"/>
              <a:t>	On Gram’s stained smear, </a:t>
            </a:r>
            <a:r>
              <a:rPr lang="en-US" sz="2000" b="1" i="1" dirty="0" err="1" smtClean="0"/>
              <a:t>B.mallei</a:t>
            </a:r>
            <a:r>
              <a:rPr lang="en-US" sz="2000" b="1" dirty="0" smtClean="0"/>
              <a:t> from young culture produce long slender rods with rounded ends &amp; often stained irregularly. Older culture may be </a:t>
            </a:r>
            <a:r>
              <a:rPr lang="en-US" sz="2000" b="1" dirty="0" err="1" smtClean="0"/>
              <a:t>pleomorphic</a:t>
            </a:r>
            <a:r>
              <a:rPr lang="en-US" sz="2000" b="1" dirty="0" smtClean="0"/>
              <a:t> (</a:t>
            </a:r>
            <a:r>
              <a:rPr lang="en-US" sz="2000" b="1" dirty="0" err="1" smtClean="0"/>
              <a:t>coccobacilli</a:t>
            </a:r>
            <a:r>
              <a:rPr lang="en-US" sz="2000" b="1" dirty="0" smtClean="0"/>
              <a:t> to long filaments). </a:t>
            </a:r>
            <a:r>
              <a:rPr lang="en-US" sz="2000" b="1" i="1" dirty="0" err="1" smtClean="0"/>
              <a:t>B.psudomallei</a:t>
            </a:r>
            <a:r>
              <a:rPr lang="en-US" sz="2000" b="1" dirty="0" smtClean="0"/>
              <a:t> culture revealed small G- rods with bipolar staining that resembling </a:t>
            </a:r>
            <a:r>
              <a:rPr lang="en-US" sz="2000" b="1" dirty="0" err="1" smtClean="0"/>
              <a:t>safty</a:t>
            </a:r>
            <a:r>
              <a:rPr lang="en-US" sz="2000" b="1" dirty="0" smtClean="0"/>
              <a:t> pins. Both bacteria are </a:t>
            </a:r>
            <a:r>
              <a:rPr lang="en-US" sz="2000" b="1" dirty="0" err="1" smtClean="0"/>
              <a:t>oxidase</a:t>
            </a:r>
            <a:r>
              <a:rPr lang="en-US" sz="2000" b="1" dirty="0" smtClean="0"/>
              <a:t> positive &amp; can grow on </a:t>
            </a:r>
            <a:r>
              <a:rPr lang="en-US" sz="2000" b="1" dirty="0" err="1" smtClean="0"/>
              <a:t>MacConkey</a:t>
            </a:r>
            <a:r>
              <a:rPr lang="en-US" sz="2000" b="1" dirty="0" smtClean="0"/>
              <a:t> agar. </a:t>
            </a:r>
            <a:r>
              <a:rPr lang="en-US" sz="2000" b="1" i="1" dirty="0" err="1" smtClean="0"/>
              <a:t>B.pseudomallei</a:t>
            </a:r>
            <a:r>
              <a:rPr lang="en-US" sz="2000" b="1" dirty="0" smtClean="0"/>
              <a:t> can grow at 42 C &amp; motile.</a:t>
            </a:r>
            <a:endParaRPr lang="ar-IQ"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724128" y="273050"/>
            <a:ext cx="3168352" cy="1499766"/>
          </a:xfrm>
        </p:spPr>
        <p:txBody>
          <a:bodyPr anchor="ctr"/>
          <a:lstStyle/>
          <a:p>
            <a:pPr algn="ctr" rtl="0"/>
            <a:r>
              <a:rPr lang="en-US" dirty="0" smtClean="0"/>
              <a:t> </a:t>
            </a:r>
            <a:r>
              <a:rPr lang="en-US" sz="3200" dirty="0" smtClean="0"/>
              <a:t>Laboratory diagnosis</a:t>
            </a:r>
            <a:endParaRPr lang="ar-IQ" sz="3200" dirty="0"/>
          </a:p>
        </p:txBody>
      </p:sp>
      <p:sp>
        <p:nvSpPr>
          <p:cNvPr id="5" name="Content Placeholder 4"/>
          <p:cNvSpPr>
            <a:spLocks noGrp="1"/>
          </p:cNvSpPr>
          <p:nvPr>
            <p:ph idx="1"/>
          </p:nvPr>
        </p:nvSpPr>
        <p:spPr>
          <a:xfrm>
            <a:off x="5724128" y="2924944"/>
            <a:ext cx="2962672" cy="3201219"/>
          </a:xfrm>
        </p:spPr>
        <p:txBody>
          <a:bodyPr/>
          <a:lstStyle/>
          <a:p>
            <a:endParaRPr lang="ar-IQ" dirty="0"/>
          </a:p>
        </p:txBody>
      </p:sp>
      <p:sp>
        <p:nvSpPr>
          <p:cNvPr id="6" name="Text Placeholder 5"/>
          <p:cNvSpPr>
            <a:spLocks noGrp="1"/>
          </p:cNvSpPr>
          <p:nvPr>
            <p:ph type="body" sz="half" idx="2"/>
          </p:nvPr>
        </p:nvSpPr>
        <p:spPr>
          <a:xfrm>
            <a:off x="179512" y="188640"/>
            <a:ext cx="5328592" cy="6408712"/>
          </a:xfrm>
        </p:spPr>
        <p:txBody>
          <a:bodyPr>
            <a:normAutofit fontScale="85000" lnSpcReduction="10000"/>
          </a:bodyPr>
          <a:lstStyle/>
          <a:p>
            <a:pPr algn="just" rtl="0"/>
            <a:r>
              <a:rPr lang="en-US" sz="2000" b="1" dirty="0" err="1" smtClean="0"/>
              <a:t>Glanders</a:t>
            </a:r>
            <a:r>
              <a:rPr lang="en-US" sz="2000" b="1" dirty="0" smtClean="0"/>
              <a:t> &amp; </a:t>
            </a:r>
            <a:r>
              <a:rPr lang="en-US" sz="2000" b="1" dirty="0" err="1" smtClean="0"/>
              <a:t>melioidosis</a:t>
            </a:r>
            <a:r>
              <a:rPr lang="en-US" sz="2000" b="1" dirty="0" smtClean="0"/>
              <a:t> may be definitively diagnosed through the isolation  &amp; identification of  the causative agents from the blood or tissues.</a:t>
            </a:r>
          </a:p>
          <a:p>
            <a:pPr algn="just" rtl="0"/>
            <a:r>
              <a:rPr lang="en-US" sz="2000" b="1" i="1" dirty="0" err="1" smtClean="0"/>
              <a:t>B.Mallei</a:t>
            </a:r>
            <a:r>
              <a:rPr lang="en-US" sz="2000" b="1" dirty="0" smtClean="0"/>
              <a:t> grow well on  routine laboratory media, e.g. 5% sheep blood agar, </a:t>
            </a:r>
            <a:r>
              <a:rPr lang="en-US" sz="2000" b="1" dirty="0" err="1" smtClean="0"/>
              <a:t>MacConkey</a:t>
            </a:r>
            <a:r>
              <a:rPr lang="en-US" sz="2000" b="1" dirty="0" smtClean="0"/>
              <a:t> agar &amp; chocolate agar. It s growth can be enhanced by addition of 1% glycerol to agar media.</a:t>
            </a:r>
          </a:p>
          <a:p>
            <a:pPr algn="just" rtl="0"/>
            <a:r>
              <a:rPr lang="en-US" sz="2000" b="1" i="1" dirty="0" err="1" smtClean="0"/>
              <a:t>B.Psudomalle</a:t>
            </a:r>
            <a:r>
              <a:rPr lang="en-US" sz="2000" b="1" dirty="0" err="1" smtClean="0"/>
              <a:t>i</a:t>
            </a:r>
            <a:r>
              <a:rPr lang="en-US" sz="2000" b="1" dirty="0" smtClean="0"/>
              <a:t> grow more rapidly on ordinary media.</a:t>
            </a:r>
          </a:p>
          <a:p>
            <a:pPr algn="just" rtl="0"/>
            <a:r>
              <a:rPr lang="en-US" sz="2000" b="1" dirty="0" smtClean="0"/>
              <a:t>Selective media facilitate the isolation of </a:t>
            </a:r>
            <a:r>
              <a:rPr lang="en-US" sz="2000" b="1" i="1" dirty="0" err="1" smtClean="0"/>
              <a:t>B.mallei</a:t>
            </a:r>
            <a:r>
              <a:rPr lang="en-US" sz="2000" b="1" dirty="0" smtClean="0"/>
              <a:t> &amp; B. </a:t>
            </a:r>
            <a:r>
              <a:rPr lang="en-US" sz="2000" b="1" dirty="0" err="1" smtClean="0"/>
              <a:t>pseudomallei</a:t>
            </a:r>
            <a:r>
              <a:rPr lang="en-US" sz="2000" b="1" dirty="0" smtClean="0"/>
              <a:t> from specimens with mixed flora. Selective media for isolation of </a:t>
            </a:r>
            <a:r>
              <a:rPr lang="en-US" sz="2000" b="1" i="1" dirty="0" err="1" smtClean="0"/>
              <a:t>B.mallei</a:t>
            </a:r>
            <a:r>
              <a:rPr lang="en-US" sz="2000" b="1" dirty="0" smtClean="0"/>
              <a:t> contain </a:t>
            </a:r>
            <a:r>
              <a:rPr lang="en-US" sz="2000" b="1" dirty="0" err="1" smtClean="0"/>
              <a:t>Bacitracin</a:t>
            </a:r>
            <a:r>
              <a:rPr lang="en-US" sz="2000" b="1" dirty="0" smtClean="0"/>
              <a:t>, </a:t>
            </a:r>
            <a:r>
              <a:rPr lang="en-US" sz="2000" b="1" dirty="0" err="1" smtClean="0"/>
              <a:t>Polymixin</a:t>
            </a:r>
            <a:r>
              <a:rPr lang="en-US" sz="2000" b="1" dirty="0" smtClean="0"/>
              <a:t> B &amp; </a:t>
            </a:r>
            <a:r>
              <a:rPr lang="en-US" sz="2000" b="1" dirty="0" err="1" smtClean="0"/>
              <a:t>actidion</a:t>
            </a:r>
            <a:r>
              <a:rPr lang="en-US" sz="2000" b="1" dirty="0" smtClean="0"/>
              <a:t>. Ashdown’s medium for the isolation of </a:t>
            </a:r>
            <a:r>
              <a:rPr lang="en-US" sz="2000" b="1" i="1" dirty="0" err="1" smtClean="0"/>
              <a:t>B.pseudomallei</a:t>
            </a:r>
            <a:r>
              <a:rPr lang="en-US" sz="2000" b="1" dirty="0" smtClean="0"/>
              <a:t> contain </a:t>
            </a:r>
            <a:r>
              <a:rPr lang="en-US" sz="2000" b="1" dirty="0" err="1" smtClean="0"/>
              <a:t>gentamycin</a:t>
            </a:r>
            <a:r>
              <a:rPr lang="en-US" sz="2000" b="1" dirty="0" smtClean="0"/>
              <a:t> &amp; crystal violet as inhibitory substances.</a:t>
            </a:r>
          </a:p>
          <a:p>
            <a:pPr algn="just" rtl="0"/>
            <a:r>
              <a:rPr lang="en-US" sz="2000" b="1" dirty="0" smtClean="0"/>
              <a:t>Colonial morphology is a useful feature for identification of these agents.</a:t>
            </a:r>
          </a:p>
          <a:p>
            <a:pPr algn="just" rtl="0"/>
            <a:r>
              <a:rPr lang="en-US" sz="2000" b="1" dirty="0" smtClean="0"/>
              <a:t>Morphology in Gram’s stained smear differentiate between these two species.</a:t>
            </a:r>
          </a:p>
          <a:p>
            <a:pPr algn="just" rtl="0"/>
            <a:r>
              <a:rPr lang="en-US" sz="2000" b="1" dirty="0" smtClean="0"/>
              <a:t>Serology is useful for the diagnosis of both </a:t>
            </a:r>
            <a:r>
              <a:rPr lang="en-US" sz="2000" b="1" dirty="0" err="1" smtClean="0"/>
              <a:t>glanders</a:t>
            </a:r>
            <a:r>
              <a:rPr lang="en-US" sz="2000" b="1" dirty="0" smtClean="0"/>
              <a:t> &amp; </a:t>
            </a:r>
            <a:r>
              <a:rPr lang="en-US" sz="2000" b="1" dirty="0" err="1" smtClean="0"/>
              <a:t>melioidosis</a:t>
            </a:r>
            <a:r>
              <a:rPr lang="en-US" sz="2000" b="1" dirty="0" smtClean="0"/>
              <a:t>. Antibodies can be detected by complement fixation, ELISA &amp; indirect </a:t>
            </a:r>
            <a:r>
              <a:rPr lang="en-US" sz="2000" b="1" dirty="0" err="1" smtClean="0"/>
              <a:t>hemagglutination</a:t>
            </a:r>
            <a:r>
              <a:rPr lang="en-US" sz="2000" b="1" dirty="0" smtClean="0"/>
              <a:t>.</a:t>
            </a:r>
          </a:p>
          <a:p>
            <a:pPr algn="just" rtl="0"/>
            <a:r>
              <a:rPr lang="en-US" sz="2000" b="1" dirty="0" smtClean="0"/>
              <a:t>Fluorescent antibody assays or molecular by PCR &amp; </a:t>
            </a:r>
            <a:r>
              <a:rPr lang="en-US" sz="2000" b="1" dirty="0" err="1" smtClean="0"/>
              <a:t>immunohistochemistry</a:t>
            </a:r>
            <a:r>
              <a:rPr lang="en-US" sz="2000" b="1" dirty="0" smtClean="0"/>
              <a:t>.</a:t>
            </a:r>
            <a:endParaRPr lang="ar-IQ"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0" y="273050"/>
            <a:ext cx="4392488" cy="1931814"/>
          </a:xfrm>
        </p:spPr>
        <p:txBody>
          <a:bodyPr anchor="ctr">
            <a:noAutofit/>
          </a:bodyPr>
          <a:lstStyle/>
          <a:p>
            <a:pPr algn="ctr" rtl="0"/>
            <a:r>
              <a:rPr lang="en-US" sz="3200" dirty="0" smtClean="0"/>
              <a:t>Disease &amp; epidemiology</a:t>
            </a:r>
            <a:br>
              <a:rPr lang="en-US" sz="3200" dirty="0" smtClean="0"/>
            </a:br>
            <a:r>
              <a:rPr lang="en-US" sz="3200" i="1" dirty="0" smtClean="0"/>
              <a:t>B. </a:t>
            </a:r>
            <a:r>
              <a:rPr lang="en-US" sz="3200" i="1" dirty="0" err="1" smtClean="0"/>
              <a:t>mallei</a:t>
            </a:r>
            <a:endParaRPr lang="ar-IQ" sz="3200" i="1" dirty="0"/>
          </a:p>
        </p:txBody>
      </p:sp>
      <p:sp>
        <p:nvSpPr>
          <p:cNvPr id="4" name="Text Placeholder 3"/>
          <p:cNvSpPr>
            <a:spLocks noGrp="1"/>
          </p:cNvSpPr>
          <p:nvPr>
            <p:ph type="body" sz="half" idx="2"/>
          </p:nvPr>
        </p:nvSpPr>
        <p:spPr>
          <a:xfrm>
            <a:off x="179512" y="260648"/>
            <a:ext cx="4320480" cy="6408712"/>
          </a:xfrm>
        </p:spPr>
        <p:txBody>
          <a:bodyPr>
            <a:normAutofit lnSpcReduction="10000"/>
          </a:bodyPr>
          <a:lstStyle/>
          <a:p>
            <a:pPr algn="just" rtl="0"/>
            <a:r>
              <a:rPr lang="en-US" sz="2000" b="1" dirty="0" smtClean="0"/>
              <a:t>	B. </a:t>
            </a:r>
            <a:r>
              <a:rPr lang="en-US" sz="2000" b="1" dirty="0" err="1" smtClean="0"/>
              <a:t>Mallei</a:t>
            </a:r>
            <a:r>
              <a:rPr lang="en-US" sz="2000" b="1" dirty="0" smtClean="0"/>
              <a:t> is the etiological agent of </a:t>
            </a:r>
            <a:r>
              <a:rPr lang="en-US" sz="2000" b="1" dirty="0" err="1" smtClean="0"/>
              <a:t>glanders</a:t>
            </a:r>
            <a:r>
              <a:rPr lang="en-US" sz="2000" b="1" dirty="0" smtClean="0"/>
              <a:t>, a serious contagious disease of equine. The organism is a true parasite because it is unable to survive in nature for extended period in the absence of its host. Bacteria are unable to remain viable in the environment for more than 2 weeks, &amp; can be readily killed by most commonly used disinfectants. 	Carnivores may develop acute septicemia by consume meat from infected animals. Occasionally natural infection have been reported in sheep, goat, &amp; camels, but swine &amp; cattle are resistant to infection. 	</a:t>
            </a:r>
          </a:p>
          <a:p>
            <a:pPr algn="just" rtl="0"/>
            <a:r>
              <a:rPr lang="en-US" sz="2000" b="1" dirty="0" smtClean="0"/>
              <a:t>	</a:t>
            </a:r>
            <a:r>
              <a:rPr lang="en-US" sz="2000" b="1" dirty="0" err="1" smtClean="0"/>
              <a:t>Glanders</a:t>
            </a:r>
            <a:r>
              <a:rPr lang="en-US" sz="2000" b="1" dirty="0" smtClean="0"/>
              <a:t> is widespread throughout the world, but it is eradicated in USA &amp; Western Europe. Pockets of active disease still exist in North Africa, China, Middle East, India, SE Europe, Central &amp; South America.</a:t>
            </a:r>
            <a:endParaRPr lang="ar-IQ" sz="2000" b="1" dirty="0"/>
          </a:p>
        </p:txBody>
      </p:sp>
      <p:sp>
        <p:nvSpPr>
          <p:cNvPr id="6" name="Content Placeholder 5"/>
          <p:cNvSpPr>
            <a:spLocks noGrp="1"/>
          </p:cNvSpPr>
          <p:nvPr>
            <p:ph idx="1"/>
          </p:nvPr>
        </p:nvSpPr>
        <p:spPr>
          <a:xfrm>
            <a:off x="4716016" y="2780928"/>
            <a:ext cx="3970784" cy="3345235"/>
          </a:xfrm>
        </p:spPr>
        <p:txBody>
          <a:bodyPr/>
          <a:lstStyle/>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16016" y="273050"/>
            <a:ext cx="4248472" cy="2075830"/>
          </a:xfrm>
        </p:spPr>
        <p:txBody>
          <a:bodyPr anchor="ctr">
            <a:normAutofit/>
          </a:bodyPr>
          <a:lstStyle/>
          <a:p>
            <a:pPr algn="ctr" rtl="0"/>
            <a:r>
              <a:rPr lang="en-US" sz="3200" dirty="0" smtClean="0"/>
              <a:t>Disease &amp; epidemiology</a:t>
            </a:r>
            <a:br>
              <a:rPr lang="en-US" sz="3200" dirty="0" smtClean="0"/>
            </a:br>
            <a:r>
              <a:rPr lang="en-US" sz="3200" i="1" dirty="0" smtClean="0"/>
              <a:t>B. </a:t>
            </a:r>
            <a:r>
              <a:rPr lang="en-US" sz="3200" i="1" dirty="0" err="1" smtClean="0"/>
              <a:t>mallei</a:t>
            </a:r>
            <a:endParaRPr lang="ar-IQ" sz="3200" dirty="0"/>
          </a:p>
        </p:txBody>
      </p:sp>
      <p:pic>
        <p:nvPicPr>
          <p:cNvPr id="5" name="Content Placeholder 4" descr="cold-fig1.jpg"/>
          <p:cNvPicPr>
            <a:picLocks noGrp="1" noChangeAspect="1"/>
          </p:cNvPicPr>
          <p:nvPr>
            <p:ph idx="1"/>
          </p:nvPr>
        </p:nvPicPr>
        <p:blipFill>
          <a:blip r:embed="rId3" cstate="print"/>
          <a:stretch>
            <a:fillRect/>
          </a:stretch>
        </p:blipFill>
        <p:spPr>
          <a:xfrm>
            <a:off x="4644008" y="2204864"/>
            <a:ext cx="4320480" cy="3714706"/>
          </a:xfrm>
        </p:spPr>
      </p:pic>
      <p:sp>
        <p:nvSpPr>
          <p:cNvPr id="4" name="Text Placeholder 3"/>
          <p:cNvSpPr>
            <a:spLocks noGrp="1"/>
          </p:cNvSpPr>
          <p:nvPr>
            <p:ph type="body" sz="half" idx="2"/>
          </p:nvPr>
        </p:nvSpPr>
        <p:spPr>
          <a:xfrm>
            <a:off x="0" y="0"/>
            <a:ext cx="4572000" cy="6858000"/>
          </a:xfrm>
        </p:spPr>
        <p:txBody>
          <a:bodyPr>
            <a:normAutofit fontScale="92500" lnSpcReduction="10000"/>
          </a:bodyPr>
          <a:lstStyle/>
          <a:p>
            <a:pPr algn="just" rtl="0"/>
            <a:r>
              <a:rPr lang="en-US" sz="2000" b="1" dirty="0" smtClean="0"/>
              <a:t>	Disease introduced into equine by infected animals. Ingestion of B. </a:t>
            </a:r>
            <a:r>
              <a:rPr lang="en-US" sz="2000" b="1" dirty="0" err="1" smtClean="0"/>
              <a:t>mallei</a:t>
            </a:r>
            <a:r>
              <a:rPr lang="en-US" sz="2000" b="1" dirty="0" smtClean="0"/>
              <a:t> which is present in high numbers in secretion of infected animal, is the most common route of infection. Skin invasion &amp; inhalation are minor routes of transmission.</a:t>
            </a:r>
          </a:p>
          <a:p>
            <a:pPr algn="just" rtl="0"/>
            <a:r>
              <a:rPr lang="en-US" sz="2000" b="1" dirty="0" smtClean="0"/>
              <a:t>	</a:t>
            </a:r>
            <a:r>
              <a:rPr lang="en-US" sz="2000" b="1" dirty="0" err="1" smtClean="0"/>
              <a:t>Glanders</a:t>
            </a:r>
            <a:r>
              <a:rPr lang="en-US" sz="2000" b="1" dirty="0" smtClean="0"/>
              <a:t> may be acute or chronic. Acute infection is more common in mules &amp; donkeys. These animals have high fever &amp; respiratory signs, including swollen nostril, </a:t>
            </a:r>
            <a:r>
              <a:rPr lang="en-US" sz="2000" b="1" dirty="0" err="1" smtClean="0"/>
              <a:t>dyspnea</a:t>
            </a:r>
            <a:r>
              <a:rPr lang="en-US" sz="2000" b="1" dirty="0" smtClean="0"/>
              <a:t> &amp; pneumonia. Death occurs within few days.</a:t>
            </a:r>
          </a:p>
          <a:p>
            <a:pPr algn="just" rtl="0"/>
            <a:r>
              <a:rPr lang="en-US" sz="2000" b="1" dirty="0" smtClean="0"/>
              <a:t>	</a:t>
            </a:r>
            <a:r>
              <a:rPr lang="en-US" sz="2000" b="1" dirty="0" err="1" smtClean="0"/>
              <a:t>Glanders</a:t>
            </a:r>
            <a:r>
              <a:rPr lang="en-US" sz="2000" b="1" dirty="0" smtClean="0"/>
              <a:t> usually manifest as a chronic infection in horses, &amp; infected animal may survive for several years. Disease occurs in nasal, </a:t>
            </a:r>
            <a:r>
              <a:rPr lang="en-US" sz="2000" b="1" dirty="0" err="1" smtClean="0"/>
              <a:t>cutaneous</a:t>
            </a:r>
            <a:r>
              <a:rPr lang="en-US" sz="2000" b="1" dirty="0" smtClean="0"/>
              <a:t> (</a:t>
            </a:r>
            <a:r>
              <a:rPr lang="en-US" sz="2000" b="1" dirty="0" err="1" smtClean="0"/>
              <a:t>Farcy</a:t>
            </a:r>
            <a:r>
              <a:rPr lang="en-US" sz="2000" b="1" dirty="0" smtClean="0"/>
              <a:t>) &amp; pulmonary forms. The prognosis of infected animals is poor, &amp; those that recover are not immune to </a:t>
            </a:r>
            <a:r>
              <a:rPr lang="en-US" sz="2000" b="1" dirty="0" err="1" smtClean="0"/>
              <a:t>reinfection</a:t>
            </a:r>
            <a:r>
              <a:rPr lang="en-US" sz="2000" b="1" dirty="0" smtClean="0"/>
              <a:t>. These animals remain latently infected &amp; serve as a source of infection for other animals &amp; human</a:t>
            </a:r>
            <a:r>
              <a:rPr lang="en-US" sz="2000" dirty="0" smtClean="0"/>
              <a:t>.</a:t>
            </a:r>
            <a:endParaRPr lang="ar-IQ"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48064" y="273050"/>
            <a:ext cx="3816424" cy="2291854"/>
          </a:xfrm>
        </p:spPr>
        <p:txBody>
          <a:bodyPr anchor="ctr">
            <a:normAutofit/>
          </a:bodyPr>
          <a:lstStyle/>
          <a:p>
            <a:pPr algn="ctr" rtl="0"/>
            <a:r>
              <a:rPr lang="en-US" sz="2800" dirty="0" smtClean="0"/>
              <a:t>Disease &amp; epidemiology</a:t>
            </a:r>
            <a:br>
              <a:rPr lang="en-US" sz="2800" dirty="0" smtClean="0"/>
            </a:br>
            <a:r>
              <a:rPr lang="en-US" sz="2800" i="1" dirty="0" smtClean="0"/>
              <a:t>B. </a:t>
            </a:r>
            <a:r>
              <a:rPr lang="en-US" sz="2800" i="1" dirty="0" err="1" smtClean="0"/>
              <a:t>mallei</a:t>
            </a:r>
            <a:endParaRPr lang="ar-IQ" sz="2800" dirty="0"/>
          </a:p>
        </p:txBody>
      </p:sp>
      <p:pic>
        <p:nvPicPr>
          <p:cNvPr id="5" name="Content Placeholder 4" descr="23-01.jpg"/>
          <p:cNvPicPr>
            <a:picLocks noGrp="1" noChangeAspect="1"/>
          </p:cNvPicPr>
          <p:nvPr>
            <p:ph idx="1"/>
          </p:nvPr>
        </p:nvPicPr>
        <p:blipFill>
          <a:blip r:embed="rId3" cstate="print"/>
          <a:stretch>
            <a:fillRect/>
          </a:stretch>
        </p:blipFill>
        <p:spPr>
          <a:xfrm>
            <a:off x="5292080" y="2276873"/>
            <a:ext cx="3600400" cy="3038892"/>
          </a:xfrm>
        </p:spPr>
      </p:pic>
      <p:sp>
        <p:nvSpPr>
          <p:cNvPr id="4" name="Text Placeholder 3"/>
          <p:cNvSpPr>
            <a:spLocks noGrp="1"/>
          </p:cNvSpPr>
          <p:nvPr>
            <p:ph type="body" sz="half" idx="2"/>
          </p:nvPr>
        </p:nvSpPr>
        <p:spPr>
          <a:xfrm>
            <a:off x="179512" y="260648"/>
            <a:ext cx="4968552" cy="6336704"/>
          </a:xfrm>
        </p:spPr>
        <p:txBody>
          <a:bodyPr>
            <a:normAutofit/>
          </a:bodyPr>
          <a:lstStyle/>
          <a:p>
            <a:pPr algn="just" rtl="0"/>
            <a:r>
              <a:rPr lang="en-US" sz="2000" b="1" dirty="0" smtClean="0"/>
              <a:t>	</a:t>
            </a:r>
            <a:r>
              <a:rPr lang="en-US" sz="2000" b="1" dirty="0" err="1" smtClean="0"/>
              <a:t>Glanders</a:t>
            </a:r>
            <a:r>
              <a:rPr lang="en-US" sz="2000" b="1" dirty="0" smtClean="0"/>
              <a:t> is </a:t>
            </a:r>
            <a:r>
              <a:rPr lang="en-US" sz="2000" b="1" dirty="0" err="1" smtClean="0"/>
              <a:t>zoonotic</a:t>
            </a:r>
            <a:r>
              <a:rPr lang="en-US" sz="2000" b="1" dirty="0" smtClean="0"/>
              <a:t>, &amp; is transmitted to humans by direct contact with sick animals or infectious materials or through ingestion of glandered meat. Veterinarians, farmers, abattoir workers are at increased risk for infection. Cases of human-to human transmission have been reported. Human disease can manifest as acute localized infection, septicemia, </a:t>
            </a:r>
            <a:r>
              <a:rPr lang="en-US" sz="2000" b="1" dirty="0" smtClean="0"/>
              <a:t>acute </a:t>
            </a:r>
            <a:r>
              <a:rPr lang="en-US" sz="2000" b="1" dirty="0" smtClean="0"/>
              <a:t>respiratory infection or chronic </a:t>
            </a:r>
            <a:r>
              <a:rPr lang="en-US" sz="2000" b="1" dirty="0" err="1" smtClean="0"/>
              <a:t>cutanous</a:t>
            </a:r>
            <a:r>
              <a:rPr lang="en-US" sz="2000" b="1" dirty="0" smtClean="0"/>
              <a:t> </a:t>
            </a:r>
            <a:r>
              <a:rPr lang="en-US" sz="2000" b="1" dirty="0" smtClean="0"/>
              <a:t>infection</a:t>
            </a:r>
            <a:r>
              <a:rPr lang="en-US" sz="2000" dirty="0" smtClean="0"/>
              <a:t>. </a:t>
            </a:r>
          </a:p>
          <a:p>
            <a:pPr algn="just" rtl="0"/>
            <a:r>
              <a:rPr lang="en-US" sz="2000" b="1" dirty="0" smtClean="0"/>
              <a:t>	Symptoms include fever, headache, </a:t>
            </a:r>
            <a:r>
              <a:rPr lang="en-US" sz="2000" b="1" dirty="0" err="1" smtClean="0"/>
              <a:t>myalgia</a:t>
            </a:r>
            <a:r>
              <a:rPr lang="en-US" sz="2000" b="1" dirty="0" smtClean="0"/>
              <a:t>, </a:t>
            </a:r>
            <a:r>
              <a:rPr lang="en-US" sz="2000" b="1" dirty="0" err="1" smtClean="0"/>
              <a:t>lymphadenopathy</a:t>
            </a:r>
            <a:r>
              <a:rPr lang="en-US" sz="2000" b="1" dirty="0" smtClean="0"/>
              <a:t>, malaise, chest pain </a:t>
            </a:r>
            <a:r>
              <a:rPr lang="en-US" sz="2000" b="1" dirty="0" err="1" smtClean="0"/>
              <a:t>splenomegaly</a:t>
            </a:r>
            <a:r>
              <a:rPr lang="en-US" sz="2000" b="1" dirty="0" smtClean="0"/>
              <a:t> &amp; </a:t>
            </a:r>
            <a:r>
              <a:rPr lang="en-US" sz="2000" b="1" dirty="0" err="1" smtClean="0"/>
              <a:t>pastular</a:t>
            </a:r>
            <a:r>
              <a:rPr lang="en-US" sz="2000" b="1" dirty="0" smtClean="0"/>
              <a:t> skin infection</a:t>
            </a:r>
            <a:r>
              <a:rPr lang="en-US" sz="2000" dirty="0" smtClean="0"/>
              <a:t>.</a:t>
            </a:r>
            <a:endParaRPr lang="ar-IQ"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99992" y="273050"/>
            <a:ext cx="4464496" cy="1787798"/>
          </a:xfrm>
        </p:spPr>
        <p:txBody>
          <a:bodyPr anchor="ctr">
            <a:normAutofit/>
          </a:bodyPr>
          <a:lstStyle/>
          <a:p>
            <a:pPr algn="ctr" rtl="0"/>
            <a:r>
              <a:rPr lang="en-US" sz="3200" dirty="0" smtClean="0"/>
              <a:t>Disease &amp; epidemiology</a:t>
            </a:r>
            <a:br>
              <a:rPr lang="en-US" sz="3200" dirty="0" smtClean="0"/>
            </a:br>
            <a:r>
              <a:rPr lang="en-US" sz="3200" i="1" dirty="0" smtClean="0"/>
              <a:t>B. </a:t>
            </a:r>
            <a:r>
              <a:rPr lang="en-US" sz="3200" i="1" dirty="0" err="1" smtClean="0"/>
              <a:t>pseudomallei</a:t>
            </a:r>
            <a:endParaRPr lang="ar-IQ" sz="3200" dirty="0"/>
          </a:p>
        </p:txBody>
      </p:sp>
      <p:pic>
        <p:nvPicPr>
          <p:cNvPr id="5" name="Content Placeholder 4" descr="Meliodosis-Petri.jpg"/>
          <p:cNvPicPr>
            <a:picLocks noGrp="1" noChangeAspect="1"/>
          </p:cNvPicPr>
          <p:nvPr>
            <p:ph idx="1"/>
          </p:nvPr>
        </p:nvPicPr>
        <p:blipFill>
          <a:blip r:embed="rId3" cstate="print"/>
          <a:stretch>
            <a:fillRect/>
          </a:stretch>
        </p:blipFill>
        <p:spPr>
          <a:xfrm>
            <a:off x="4572000" y="2204864"/>
            <a:ext cx="4320480" cy="3648731"/>
          </a:xfrm>
        </p:spPr>
      </p:pic>
      <p:sp>
        <p:nvSpPr>
          <p:cNvPr id="4" name="Text Placeholder 3"/>
          <p:cNvSpPr>
            <a:spLocks noGrp="1"/>
          </p:cNvSpPr>
          <p:nvPr>
            <p:ph type="body" sz="half" idx="2"/>
          </p:nvPr>
        </p:nvSpPr>
        <p:spPr>
          <a:xfrm>
            <a:off x="179512" y="188640"/>
            <a:ext cx="4248472" cy="6408712"/>
          </a:xfrm>
        </p:spPr>
        <p:txBody>
          <a:bodyPr>
            <a:normAutofit/>
          </a:bodyPr>
          <a:lstStyle/>
          <a:p>
            <a:pPr algn="just" rtl="0"/>
            <a:r>
              <a:rPr lang="en-US" sz="2000" b="1" dirty="0" smtClean="0"/>
              <a:t>	Is the cause of </a:t>
            </a:r>
            <a:r>
              <a:rPr lang="en-US" sz="2000" b="1" dirty="0" err="1" smtClean="0"/>
              <a:t>melioidosis</a:t>
            </a:r>
            <a:r>
              <a:rPr lang="en-US" sz="2000" b="1" dirty="0" smtClean="0"/>
              <a:t> or </a:t>
            </a:r>
            <a:r>
              <a:rPr lang="en-US" sz="2000" b="1" dirty="0" err="1" smtClean="0"/>
              <a:t>pseudoglanders</a:t>
            </a:r>
            <a:r>
              <a:rPr lang="en-US" sz="2000" b="1" dirty="0" smtClean="0"/>
              <a:t>, a highly fatal disease of humans &amp; other mammals. The organism is a saprophyte, ubiquitous in soil &amp; surface water. </a:t>
            </a:r>
            <a:r>
              <a:rPr lang="en-US" sz="2000" b="1" dirty="0" err="1" smtClean="0"/>
              <a:t>Melioidosis</a:t>
            </a:r>
            <a:r>
              <a:rPr lang="en-US" sz="2000" b="1" dirty="0" smtClean="0"/>
              <a:t> has been diagnosed in all domestic animal species (horses, sheep, goats, cattle, pigs, dogs, cats). Rodents acts as a source of infection in endemic tropical &amp; subtropical regions. 	Increased disease incidence often associated with heavy rainfall. Humans &amp; animals acquired infection  by ingestion of contaminated water, inhalation of dust &amp; contact with contaminated soil, especially through skin abrasions or wounds. Several cases have been attributed to arthropod bite. </a:t>
            </a:r>
            <a:r>
              <a:rPr lang="en-US" sz="2000" b="1" dirty="0" err="1" smtClean="0"/>
              <a:t>Zoonotic</a:t>
            </a:r>
            <a:r>
              <a:rPr lang="en-US" sz="2000" b="1" dirty="0" smtClean="0"/>
              <a:t> transmission has not been documented.</a:t>
            </a:r>
            <a:endParaRPr lang="ar-IQ"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44008" y="273050"/>
            <a:ext cx="4320480" cy="1859806"/>
          </a:xfrm>
        </p:spPr>
        <p:txBody>
          <a:bodyPr anchor="ctr">
            <a:normAutofit/>
          </a:bodyPr>
          <a:lstStyle/>
          <a:p>
            <a:pPr algn="ctr" rtl="0"/>
            <a:r>
              <a:rPr lang="en-US" sz="3200" dirty="0" smtClean="0"/>
              <a:t>Disease &amp; epidemiology</a:t>
            </a:r>
            <a:br>
              <a:rPr lang="en-US" sz="3200" dirty="0" smtClean="0"/>
            </a:br>
            <a:r>
              <a:rPr lang="en-US" sz="3200" i="1" dirty="0" smtClean="0"/>
              <a:t>B. </a:t>
            </a:r>
            <a:r>
              <a:rPr lang="en-US" sz="3200" i="1" dirty="0" err="1" smtClean="0"/>
              <a:t>pseudomallei</a:t>
            </a:r>
            <a:endParaRPr lang="ar-IQ" sz="3200" dirty="0"/>
          </a:p>
        </p:txBody>
      </p:sp>
      <p:pic>
        <p:nvPicPr>
          <p:cNvPr id="5" name="Content Placeholder 4" descr="Bio%20Horse(1).jpg"/>
          <p:cNvPicPr>
            <a:picLocks noGrp="1" noChangeAspect="1"/>
          </p:cNvPicPr>
          <p:nvPr>
            <p:ph idx="1"/>
          </p:nvPr>
        </p:nvPicPr>
        <p:blipFill>
          <a:blip r:embed="rId3" cstate="print"/>
          <a:stretch>
            <a:fillRect/>
          </a:stretch>
        </p:blipFill>
        <p:spPr>
          <a:xfrm>
            <a:off x="4716016" y="2060848"/>
            <a:ext cx="4176463" cy="4248472"/>
          </a:xfrm>
        </p:spPr>
      </p:pic>
      <p:sp>
        <p:nvSpPr>
          <p:cNvPr id="4" name="Text Placeholder 3"/>
          <p:cNvSpPr>
            <a:spLocks noGrp="1"/>
          </p:cNvSpPr>
          <p:nvPr>
            <p:ph type="body" sz="half" idx="2"/>
          </p:nvPr>
        </p:nvSpPr>
        <p:spPr>
          <a:xfrm>
            <a:off x="179512" y="332656"/>
            <a:ext cx="4320480" cy="6264696"/>
          </a:xfrm>
        </p:spPr>
        <p:txBody>
          <a:bodyPr>
            <a:normAutofit lnSpcReduction="10000"/>
          </a:bodyPr>
          <a:lstStyle/>
          <a:p>
            <a:pPr algn="just" rtl="0"/>
            <a:r>
              <a:rPr lang="en-US" sz="2000" b="1" dirty="0" smtClean="0"/>
              <a:t>Animal infections with </a:t>
            </a:r>
            <a:r>
              <a:rPr lang="en-US" sz="2000" b="1" i="1" dirty="0" err="1" smtClean="0"/>
              <a:t>B.psudomallei</a:t>
            </a:r>
            <a:r>
              <a:rPr lang="en-US" sz="2000" b="1" i="1" dirty="0" smtClean="0"/>
              <a:t> </a:t>
            </a:r>
            <a:r>
              <a:rPr lang="en-US" sz="2000" b="1" dirty="0" smtClean="0"/>
              <a:t>are usually systemic . </a:t>
            </a:r>
            <a:r>
              <a:rPr lang="en-US" sz="2000" b="1" dirty="0" err="1" smtClean="0"/>
              <a:t>Melioidosis</a:t>
            </a:r>
            <a:r>
              <a:rPr lang="en-US" sz="2000" b="1" dirty="0" smtClean="0"/>
              <a:t> causes a chronic nodular or purulent inflammatory disease. Nodular lesions may form in any tissue &amp; suppurate. Acute disease with terminal sepsis may occur. Small </a:t>
            </a:r>
            <a:r>
              <a:rPr lang="en-US" sz="2000" b="1" dirty="0" err="1" smtClean="0"/>
              <a:t>caseous</a:t>
            </a:r>
            <a:r>
              <a:rPr lang="en-US" sz="2000" b="1" dirty="0" smtClean="0"/>
              <a:t> cutaneous </a:t>
            </a:r>
            <a:r>
              <a:rPr lang="en-US" sz="2000" b="1" dirty="0" smtClean="0"/>
              <a:t>nodules rapture, releasing more organisms into environment or infecting other animals. Outbreaks of </a:t>
            </a:r>
            <a:r>
              <a:rPr lang="en-US" sz="2000" b="1" dirty="0" err="1" smtClean="0"/>
              <a:t>melioidosis</a:t>
            </a:r>
            <a:r>
              <a:rPr lang="en-US" sz="2000" b="1" dirty="0" smtClean="0"/>
              <a:t> have been reported in ruminants &amp; pigs. Arthritis &amp; pneumonia are common clinical findings.</a:t>
            </a:r>
          </a:p>
          <a:p>
            <a:pPr algn="just" rtl="0"/>
            <a:r>
              <a:rPr lang="en-US" sz="2000" b="1" dirty="0" smtClean="0"/>
              <a:t>	Human </a:t>
            </a:r>
            <a:r>
              <a:rPr lang="en-US" sz="2000" b="1" dirty="0" err="1" smtClean="0"/>
              <a:t>melioidosis</a:t>
            </a:r>
            <a:r>
              <a:rPr lang="en-US" sz="2000" b="1" dirty="0" smtClean="0"/>
              <a:t> is also called Whitmore’s disease, ranging from asymptomatic to severe sepsis with rapid fatality. Disease may also present as pneumonitis, acute, </a:t>
            </a:r>
            <a:r>
              <a:rPr lang="en-US" sz="2000" b="1" dirty="0" err="1" smtClean="0"/>
              <a:t>subacute</a:t>
            </a:r>
            <a:r>
              <a:rPr lang="en-US" sz="2000" b="1" dirty="0" smtClean="0"/>
              <a:t> or chronic pneumonia, or </a:t>
            </a:r>
            <a:r>
              <a:rPr lang="en-US" sz="2000" b="1" smtClean="0"/>
              <a:t>an </a:t>
            </a:r>
            <a:r>
              <a:rPr lang="en-US" sz="2000" b="1" smtClean="0"/>
              <a:t>acute, </a:t>
            </a:r>
            <a:r>
              <a:rPr lang="en-US" sz="2000" b="1" dirty="0" err="1" smtClean="0"/>
              <a:t>subacute</a:t>
            </a:r>
            <a:r>
              <a:rPr lang="en-US" sz="2000" b="1" dirty="0" smtClean="0"/>
              <a:t> or chronic suppuration.</a:t>
            </a:r>
            <a:endParaRPr lang="ar-IQ"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68144" y="273050"/>
            <a:ext cx="2736304" cy="1787798"/>
          </a:xfrm>
        </p:spPr>
        <p:txBody>
          <a:bodyPr anchor="ctr">
            <a:normAutofit/>
          </a:bodyPr>
          <a:lstStyle/>
          <a:p>
            <a:pPr algn="ctr" rtl="0"/>
            <a:r>
              <a:rPr lang="en-US" sz="3200" dirty="0" smtClean="0"/>
              <a:t>Pathogenesis</a:t>
            </a:r>
            <a:br>
              <a:rPr lang="en-US" sz="3200" dirty="0" smtClean="0"/>
            </a:br>
            <a:r>
              <a:rPr lang="en-US" sz="3200" dirty="0" smtClean="0"/>
              <a:t>of </a:t>
            </a:r>
            <a:br>
              <a:rPr lang="en-US" sz="3200" dirty="0" smtClean="0"/>
            </a:br>
            <a:r>
              <a:rPr lang="en-US" sz="3200" dirty="0" err="1" smtClean="0"/>
              <a:t>glanders</a:t>
            </a:r>
            <a:endParaRPr lang="ar-IQ" sz="3200" dirty="0"/>
          </a:p>
        </p:txBody>
      </p:sp>
      <p:pic>
        <p:nvPicPr>
          <p:cNvPr id="5" name="Content Placeholder 4" descr="biohaz.gif"/>
          <p:cNvPicPr>
            <a:picLocks noGrp="1" noChangeAspect="1"/>
          </p:cNvPicPr>
          <p:nvPr>
            <p:ph idx="1"/>
          </p:nvPr>
        </p:nvPicPr>
        <p:blipFill>
          <a:blip r:embed="rId3" cstate="print"/>
          <a:stretch>
            <a:fillRect/>
          </a:stretch>
        </p:blipFill>
        <p:spPr>
          <a:xfrm>
            <a:off x="5652120" y="2276872"/>
            <a:ext cx="3168352" cy="3096344"/>
          </a:xfrm>
        </p:spPr>
      </p:pic>
      <p:sp>
        <p:nvSpPr>
          <p:cNvPr id="4" name="Text Placeholder 3"/>
          <p:cNvSpPr>
            <a:spLocks noGrp="1"/>
          </p:cNvSpPr>
          <p:nvPr>
            <p:ph type="body" sz="half" idx="2"/>
          </p:nvPr>
        </p:nvSpPr>
        <p:spPr>
          <a:xfrm>
            <a:off x="179512" y="260648"/>
            <a:ext cx="5328592" cy="6408712"/>
          </a:xfrm>
        </p:spPr>
        <p:txBody>
          <a:bodyPr>
            <a:normAutofit/>
          </a:bodyPr>
          <a:lstStyle/>
          <a:p>
            <a:pPr algn="just" rtl="0"/>
            <a:r>
              <a:rPr lang="en-US" sz="2000" b="1" dirty="0" smtClean="0"/>
              <a:t>After infection </a:t>
            </a:r>
            <a:r>
              <a:rPr lang="en-US" sz="2000" b="1" i="1" dirty="0" err="1" smtClean="0"/>
              <a:t>B.mallei</a:t>
            </a:r>
            <a:r>
              <a:rPr lang="en-US" sz="2000" b="1" dirty="0" smtClean="0"/>
              <a:t> penetrate the intestinal or pharyngeal mucosa &amp; enters the regional lymphatic vessels &amp; then to the blood, &amp; disseminate to all parts of the body, but colonizes only the </a:t>
            </a:r>
            <a:r>
              <a:rPr lang="en-US" sz="2000" b="1" dirty="0" err="1" smtClean="0"/>
              <a:t>lymphatics</a:t>
            </a:r>
            <a:r>
              <a:rPr lang="en-US" sz="2000" b="1" dirty="0" smtClean="0"/>
              <a:t> of the RT &amp; skin. nodules may develop in the lymph channels which eventually ulcerate to discharge their exudate containing large numbers of bacteria. Primary nodular lesions at the point of entry in the nasal passages &amp; pharynx also ulcerate &amp; discharge yellow infectious exudate through the nostrils. Polysaccharide capsule is essential for virulence of </a:t>
            </a:r>
            <a:r>
              <a:rPr lang="en-US" sz="2000" b="1" dirty="0" err="1" smtClean="0"/>
              <a:t>B.mallei</a:t>
            </a:r>
            <a:r>
              <a:rPr lang="en-US" sz="2000" b="1" dirty="0" smtClean="0"/>
              <a:t>. Toxins disrupting host cellular functions include </a:t>
            </a:r>
            <a:r>
              <a:rPr lang="en-US" sz="2000" b="1" dirty="0" err="1" smtClean="0"/>
              <a:t>pyocyanin</a:t>
            </a:r>
            <a:r>
              <a:rPr lang="en-US" sz="2000" b="1" dirty="0" smtClean="0"/>
              <a:t> which interferes with terminal electron transfer. </a:t>
            </a:r>
            <a:r>
              <a:rPr lang="en-US" sz="2000" b="1" dirty="0" err="1" smtClean="0"/>
              <a:t>Lecithinase</a:t>
            </a:r>
            <a:r>
              <a:rPr lang="en-US" sz="2000" b="1" dirty="0" smtClean="0"/>
              <a:t>, </a:t>
            </a:r>
            <a:r>
              <a:rPr lang="en-US" sz="2000" b="1" dirty="0" err="1" smtClean="0"/>
              <a:t>collagenase</a:t>
            </a:r>
            <a:r>
              <a:rPr lang="en-US" sz="2000" b="1" dirty="0" smtClean="0"/>
              <a:t> &amp; lipase mediate cell </a:t>
            </a:r>
            <a:r>
              <a:rPr lang="en-US" sz="2000" b="1" dirty="0" err="1" smtClean="0"/>
              <a:t>lysis</a:t>
            </a:r>
            <a:r>
              <a:rPr lang="en-US" sz="2000" b="1" dirty="0" smtClean="0"/>
              <a:t> through membrane </a:t>
            </a:r>
            <a:r>
              <a:rPr lang="en-US" sz="2000" b="1" dirty="0" err="1" smtClean="0"/>
              <a:t>lysis</a:t>
            </a:r>
            <a:r>
              <a:rPr lang="en-US" sz="2000" b="1" dirty="0" smtClean="0"/>
              <a:t>.</a:t>
            </a:r>
            <a:endParaRPr lang="ar-IQ"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580112" y="273050"/>
            <a:ext cx="3240360" cy="1859806"/>
          </a:xfrm>
        </p:spPr>
        <p:txBody>
          <a:bodyPr anchor="ctr">
            <a:normAutofit/>
          </a:bodyPr>
          <a:lstStyle/>
          <a:p>
            <a:pPr algn="ctr" rtl="0"/>
            <a:r>
              <a:rPr lang="en-US" sz="2800" dirty="0" smtClean="0"/>
              <a:t>Pathogenesis</a:t>
            </a:r>
            <a:br>
              <a:rPr lang="en-US" sz="2800" dirty="0" smtClean="0"/>
            </a:br>
            <a:r>
              <a:rPr lang="en-US" sz="2800" dirty="0" smtClean="0"/>
              <a:t>of </a:t>
            </a:r>
            <a:br>
              <a:rPr lang="en-US" sz="2800" dirty="0" smtClean="0"/>
            </a:br>
            <a:r>
              <a:rPr lang="en-US" sz="2800" dirty="0" err="1" smtClean="0"/>
              <a:t>melioidosis</a:t>
            </a:r>
            <a:endParaRPr lang="ar-IQ" sz="2800" dirty="0"/>
          </a:p>
        </p:txBody>
      </p:sp>
      <p:pic>
        <p:nvPicPr>
          <p:cNvPr id="5" name="Content Placeholder 4" descr="3999_imgcache.jpg"/>
          <p:cNvPicPr>
            <a:picLocks noGrp="1" noChangeAspect="1"/>
          </p:cNvPicPr>
          <p:nvPr>
            <p:ph idx="1"/>
          </p:nvPr>
        </p:nvPicPr>
        <p:blipFill>
          <a:blip r:embed="rId3" cstate="print"/>
          <a:stretch>
            <a:fillRect/>
          </a:stretch>
        </p:blipFill>
        <p:spPr>
          <a:xfrm>
            <a:off x="5652120" y="2204864"/>
            <a:ext cx="3240360" cy="4104456"/>
          </a:xfrm>
        </p:spPr>
      </p:pic>
      <p:sp>
        <p:nvSpPr>
          <p:cNvPr id="4" name="Text Placeholder 3"/>
          <p:cNvSpPr>
            <a:spLocks noGrp="1"/>
          </p:cNvSpPr>
          <p:nvPr>
            <p:ph type="body" sz="half" idx="2"/>
          </p:nvPr>
        </p:nvSpPr>
        <p:spPr>
          <a:xfrm>
            <a:off x="179512" y="260648"/>
            <a:ext cx="5184576" cy="6336704"/>
          </a:xfrm>
        </p:spPr>
        <p:txBody>
          <a:bodyPr>
            <a:normAutofit/>
          </a:bodyPr>
          <a:lstStyle/>
          <a:p>
            <a:pPr algn="just" rtl="0"/>
            <a:r>
              <a:rPr lang="en-US" sz="2000" dirty="0" smtClean="0"/>
              <a:t>After </a:t>
            </a:r>
            <a:r>
              <a:rPr lang="en-US" sz="2000" dirty="0" err="1" smtClean="0"/>
              <a:t>phagocytosis</a:t>
            </a:r>
            <a:r>
              <a:rPr lang="en-US" sz="2000" dirty="0" smtClean="0"/>
              <a:t>, </a:t>
            </a:r>
            <a:r>
              <a:rPr lang="en-US" sz="2000" i="1" dirty="0" smtClean="0"/>
              <a:t>B. </a:t>
            </a:r>
            <a:r>
              <a:rPr lang="en-US" sz="2000" i="1" dirty="0" err="1" smtClean="0"/>
              <a:t>pseudomallei</a:t>
            </a:r>
            <a:r>
              <a:rPr lang="en-US" sz="2000" i="1" dirty="0" smtClean="0"/>
              <a:t> </a:t>
            </a:r>
            <a:r>
              <a:rPr lang="en-US" sz="2000" dirty="0" smtClean="0"/>
              <a:t>escape the </a:t>
            </a:r>
            <a:r>
              <a:rPr lang="en-US" sz="2000" dirty="0" err="1" smtClean="0"/>
              <a:t>endocystic</a:t>
            </a:r>
            <a:r>
              <a:rPr lang="en-US" sz="2000" dirty="0" smtClean="0"/>
              <a:t> vacuoles &amp; form membrane protrusion that mediate cell-to-cell </a:t>
            </a:r>
            <a:r>
              <a:rPr lang="en-US" sz="2400" dirty="0" smtClean="0"/>
              <a:t>transmission</a:t>
            </a:r>
            <a:r>
              <a:rPr lang="en-US" sz="2000" dirty="0" smtClean="0"/>
              <a:t> followed by tissue localization &amp; LN, spleen, liver lungs &amp; joints are usually affected. Depending on the infectious dose the disease may be cute or chronic.</a:t>
            </a:r>
          </a:p>
          <a:p>
            <a:pPr algn="just" rtl="0"/>
            <a:r>
              <a:rPr lang="en-US" sz="2000" dirty="0" smtClean="0"/>
              <a:t>The role of extracellular enzymes e.g. </a:t>
            </a:r>
            <a:r>
              <a:rPr lang="en-US" sz="2000" dirty="0" err="1" smtClean="0"/>
              <a:t>lecithinase</a:t>
            </a:r>
            <a:r>
              <a:rPr lang="en-US" sz="2000" dirty="0" smtClean="0"/>
              <a:t>, lipase &amp; </a:t>
            </a:r>
            <a:r>
              <a:rPr lang="en-US" sz="2000" dirty="0" err="1" smtClean="0"/>
              <a:t>dermonecrotic</a:t>
            </a:r>
            <a:r>
              <a:rPr lang="en-US" sz="2000" dirty="0" smtClean="0"/>
              <a:t> protease is unknown.  Heat-labile components are responsible for </a:t>
            </a:r>
            <a:r>
              <a:rPr lang="en-US" sz="2000" dirty="0" err="1" smtClean="0"/>
              <a:t>cytotoxic</a:t>
            </a:r>
            <a:r>
              <a:rPr lang="en-US" sz="2000" dirty="0" smtClean="0"/>
              <a:t> &amp; </a:t>
            </a:r>
            <a:r>
              <a:rPr lang="en-US" sz="2000" dirty="0" err="1" smtClean="0"/>
              <a:t>anticoagulent</a:t>
            </a:r>
            <a:r>
              <a:rPr lang="en-US" sz="2000" dirty="0" smtClean="0"/>
              <a:t> activity. </a:t>
            </a:r>
            <a:r>
              <a:rPr lang="en-US" sz="2000" dirty="0" err="1" smtClean="0"/>
              <a:t>Malleobacterium</a:t>
            </a:r>
            <a:r>
              <a:rPr lang="en-US" sz="2000" dirty="0" smtClean="0"/>
              <a:t>  is a </a:t>
            </a:r>
            <a:r>
              <a:rPr lang="en-US" sz="2000" dirty="0" err="1" smtClean="0"/>
              <a:t>sidophore</a:t>
            </a:r>
            <a:r>
              <a:rPr lang="en-US" sz="2000" dirty="0" smtClean="0"/>
              <a:t> that is evolved in iron acquisition . Evasion of complement mediated killing is probably the key virulence determinant of </a:t>
            </a:r>
            <a:r>
              <a:rPr lang="en-US" sz="2000" i="1" dirty="0" smtClean="0"/>
              <a:t>B. </a:t>
            </a:r>
            <a:r>
              <a:rPr lang="en-US" sz="2000" i="1" dirty="0" err="1" smtClean="0"/>
              <a:t>pseudomallei</a:t>
            </a:r>
            <a:r>
              <a:rPr lang="en-US" sz="2000" dirty="0" smtClean="0"/>
              <a:t>. Flagella &amp; </a:t>
            </a:r>
            <a:r>
              <a:rPr lang="en-US" sz="2000" dirty="0" err="1" smtClean="0"/>
              <a:t>pilli</a:t>
            </a:r>
            <a:r>
              <a:rPr lang="en-US" sz="2000" dirty="0" smtClean="0"/>
              <a:t> are virulence factors. The polysaccharide capsule protect against antibiotic penetration. </a:t>
            </a:r>
            <a:r>
              <a:rPr lang="en-US" sz="2000" i="1" dirty="0" smtClean="0"/>
              <a:t>B. </a:t>
            </a:r>
            <a:r>
              <a:rPr lang="en-US" sz="2000" i="1" dirty="0" err="1" smtClean="0"/>
              <a:t>pseudomallei</a:t>
            </a:r>
            <a:r>
              <a:rPr lang="en-US" sz="2000" i="1" dirty="0" smtClean="0"/>
              <a:t> </a:t>
            </a:r>
            <a:r>
              <a:rPr lang="en-US" sz="2000" dirty="0" smtClean="0"/>
              <a:t>are intracellular pathogen &amp; this explain the poor response to antimicrobials.</a:t>
            </a:r>
            <a:endParaRPr lang="ar-IQ"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22114"/>
          </a:xfrm>
        </p:spPr>
        <p:txBody>
          <a:bodyPr>
            <a:normAutofit/>
          </a:bodyPr>
          <a:lstStyle/>
          <a:p>
            <a:pPr rtl="0"/>
            <a:r>
              <a:rPr lang="en-US" sz="3200" b="1" dirty="0" smtClean="0"/>
              <a:t>Epidemiology of </a:t>
            </a:r>
            <a:r>
              <a:rPr lang="en-US" sz="3200" b="1" dirty="0" err="1" smtClean="0"/>
              <a:t>melioidosis</a:t>
            </a:r>
            <a:endParaRPr lang="ar-IQ" sz="3200" b="1" dirty="0"/>
          </a:p>
        </p:txBody>
      </p:sp>
      <p:pic>
        <p:nvPicPr>
          <p:cNvPr id="7" name="Content Placeholder 6" descr="398.jpg"/>
          <p:cNvPicPr>
            <a:picLocks noGrp="1" noChangeAspect="1"/>
          </p:cNvPicPr>
          <p:nvPr>
            <p:ph idx="1"/>
          </p:nvPr>
        </p:nvPicPr>
        <p:blipFill>
          <a:blip r:embed="rId3" cstate="print"/>
          <a:stretch>
            <a:fillRect/>
          </a:stretch>
        </p:blipFill>
        <p:spPr>
          <a:xfrm>
            <a:off x="251520" y="1700808"/>
            <a:ext cx="8640960" cy="4896544"/>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520</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Genus Burkholderia</vt:lpstr>
      <vt:lpstr>Disease &amp; epidemiology B. mallei</vt:lpstr>
      <vt:lpstr>Disease &amp; epidemiology B. mallei</vt:lpstr>
      <vt:lpstr>Disease &amp; epidemiology B. mallei</vt:lpstr>
      <vt:lpstr>Disease &amp; epidemiology B. pseudomallei</vt:lpstr>
      <vt:lpstr>Disease &amp; epidemiology B. pseudomallei</vt:lpstr>
      <vt:lpstr>Pathogenesis of  glanders</vt:lpstr>
      <vt:lpstr>Pathogenesis of  melioidosis</vt:lpstr>
      <vt:lpstr>Epidemiology of melioidosis</vt:lpstr>
      <vt:lpstr> Laboratory diagnosis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Genus Burkholderia</dc:title>
  <dc:creator>dr1</dc:creator>
  <cp:lastModifiedBy>suaad tarik</cp:lastModifiedBy>
  <cp:revision>44</cp:revision>
  <dcterms:created xsi:type="dcterms:W3CDTF">2011-02-17T16:43:21Z</dcterms:created>
  <dcterms:modified xsi:type="dcterms:W3CDTF">2016-04-17T18:35:06Z</dcterms:modified>
</cp:coreProperties>
</file>